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0" r:id="rId4"/>
    <p:sldMasterId id="2147483713" r:id="rId5"/>
    <p:sldMasterId id="2147483725" r:id="rId6"/>
    <p:sldMasterId id="2147483738" r:id="rId7"/>
    <p:sldMasterId id="2147483751" r:id="rId8"/>
  </p:sldMasterIdLst>
  <p:notesMasterIdLst>
    <p:notesMasterId r:id="rId42"/>
  </p:notesMasterIdLst>
  <p:sldIdLst>
    <p:sldId id="747" r:id="rId9"/>
    <p:sldId id="258" r:id="rId10"/>
    <p:sldId id="277" r:id="rId11"/>
    <p:sldId id="279" r:id="rId12"/>
    <p:sldId id="413" r:id="rId13"/>
    <p:sldId id="368" r:id="rId14"/>
    <p:sldId id="891" r:id="rId15"/>
    <p:sldId id="881" r:id="rId16"/>
    <p:sldId id="748" r:id="rId17"/>
    <p:sldId id="894" r:id="rId18"/>
    <p:sldId id="898" r:id="rId19"/>
    <p:sldId id="861" r:id="rId20"/>
    <p:sldId id="897" r:id="rId21"/>
    <p:sldId id="912" r:id="rId22"/>
    <p:sldId id="913" r:id="rId23"/>
    <p:sldId id="914" r:id="rId24"/>
    <p:sldId id="915" r:id="rId25"/>
    <p:sldId id="916" r:id="rId26"/>
    <p:sldId id="903" r:id="rId27"/>
    <p:sldId id="904" r:id="rId28"/>
    <p:sldId id="905" r:id="rId29"/>
    <p:sldId id="906" r:id="rId30"/>
    <p:sldId id="908" r:id="rId31"/>
    <p:sldId id="907" r:id="rId32"/>
    <p:sldId id="909" r:id="rId33"/>
    <p:sldId id="910" r:id="rId34"/>
    <p:sldId id="911" r:id="rId35"/>
    <p:sldId id="899" r:id="rId36"/>
    <p:sldId id="900" r:id="rId37"/>
    <p:sldId id="892" r:id="rId38"/>
    <p:sldId id="895" r:id="rId39"/>
    <p:sldId id="896" r:id="rId40"/>
    <p:sldId id="9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18328-A35B-4F9B-B265-FAD88BF9E00C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152B1-C7A6-40DF-B37A-605B3C59A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8313" y="1004888"/>
            <a:ext cx="8912226" cy="5013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98764-806F-4BEC-BDA6-317AA189CD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9BC98-F718-4C1A-8DF5-AA9929B3FE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6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9BC98-F718-4C1A-8DF5-AA9929B3FE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85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9BC98-F718-4C1A-8DF5-AA9929B3FE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31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4C52B6-1AB4-49DB-9412-DB7E11C78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E73B3D-448C-45B9-9382-245A1C16B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81B3F4-5248-46B4-B532-F76CD075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8CDA8D-DF11-4EFA-994C-1E1D546F8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1834B-2867-4B87-A935-6F83B2DF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21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9AFFD5-D5BC-436B-9DDA-67BBE7B5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8DAD18-1B8D-485E-87DD-02AA3875B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80641-9126-4DCA-93B2-CCE4951B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F4AF7-96AE-4575-81AB-2FC0C7818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59B2C-1513-419F-A363-DEAE52FF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5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9DD2DA-C969-4DFC-BAD1-BD4136B970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8199EC-0421-4C7D-88A5-61C023884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40ED4A-F1F7-4E2D-9095-3B57B74A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CDDA6F-53F6-481D-BB57-58C64D5DC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6E74D6-BD71-4186-A01F-F67EBAE0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68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3AA991-EA4B-4A97-9B69-93DEA668140B}" type="datetime1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9/2/2019</a:t>
            </a:fld>
            <a:endParaRPr lang="en-US" sz="1662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17F5-0CB2-4276-8047-C4B83678699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sz="1662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3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98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97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64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10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37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89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9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0C71CE-265D-4534-9218-0E009FE8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447BB3-F63A-47A3-9600-B62EB3655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FA938A-BF61-41D4-B0DA-9C3258B0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6ED5A5-E4E2-4043-9D08-4DA56507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721A8B-CEC2-412A-873E-F8E6B513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07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5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6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49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97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02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40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84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58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63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8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8E38-2374-4D01-B324-EB9312FC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8D7968-5740-453D-ADE4-AE19F7A24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C58B64-DA12-4D41-BF19-C9D841B50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4E8F0C-4900-4C1D-B31D-E82BEADE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455003-0274-4951-AAF4-8143693A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93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37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55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12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76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2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1199" y="275828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EAA9D3B-21C4-452A-A3B8-D4DB984EAAB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B895443-C851-4F2C-A245-75C97F7100F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8124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3AA991-EA4B-4A97-9B69-93DEA668140B}" type="datetime1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9/2/2019</a:t>
            </a:fld>
            <a:endParaRPr lang="en-US" sz="1662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17F5-0CB2-4276-8047-C4B83678699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sz="1662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93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"/>
            <a:ext cx="9424020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9/2/2019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89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9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24B89-49BD-4A5C-B391-24715E16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758614-17E4-4B59-8B1E-75E05ADB9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26E455-9D6F-4BD6-BB35-85A63F1E8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346A41-0C4E-472A-B4EA-494EBAD6E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D156C-19F6-4679-B73F-C82A37F5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740EB5-0F46-40DD-8203-E5D8A928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6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40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71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4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55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46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68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95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79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14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3AA991-EA4B-4A97-9B69-93DEA668140B}" type="datetime1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9/2/2019</a:t>
            </a:fld>
            <a:endParaRPr lang="en-US" sz="1662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17F5-0CB2-4276-8047-C4B83678699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sz="1662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1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9F8F11-0A21-4859-9994-5EDEC443E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B07E79-CE9B-4204-8436-98D4085EE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4806A1-01A1-4DA1-B00E-9D263C57F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5E76477-E278-4B48-95F7-CB3EFD122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B151AB-4086-4C6D-9AD8-D7EB7FDF2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9CE251-5889-4A47-8690-92560C6E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3F0475-69DE-4812-820D-3F79C92B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43F307B-E6B6-4A34-83D7-FBE000BC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5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FC89D-9956-4396-8E52-A721FB0DE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8CD8AD-87BD-465B-8902-D199EEDBA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B92BD7-275B-4B95-8083-A48D7B1C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73E16F-E2A9-4CF0-BD05-5951F5AF6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768979-A3A4-48DB-B129-84FB0044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11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21AA7-8E9B-4EDE-937E-2D6AD83E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7874B8-662B-4A40-9DE3-4E92F1962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FB4ED5-E281-4C56-8612-C03001D4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0EA75-93A7-49B1-9717-E45AE24C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379EF-5A18-4D9E-9C54-F902B27B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40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9CA81-89B0-462B-87FC-F6C4CF8B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F2F061-5A97-4D61-8B30-5A73D15D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189856-88AE-4491-98A0-AC61C2A4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1CCD31-5C3D-44B2-BB32-AD51C4E3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98E4C8-FB49-4405-B6C2-D93FD0A2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51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ED0C4-CF97-4A57-A9E8-294860B4B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49EC1-631F-48AD-8282-F548DC5CA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F406D-3D50-4D45-AC74-1D1FA627F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D98B4A-67D7-4513-8170-C014FF36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05091E-C5A3-4F25-A828-709D3991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4E335A-573E-4A75-8CAD-49DF9AA0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73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070E0A-7A80-40A4-B7B5-6F096D6E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909AD-3FE5-4D30-9E6A-98E5C15A0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8C9368-231C-40FA-95C6-3263EBBC6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0FF50C-3BC5-45EA-9CA1-812ACFA28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BBE300-0EED-4D59-81A0-7C133337A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FB47EF3-09BB-4AF5-973F-F4A89465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0626EE-B373-44F8-B504-B576769B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FE432B-4AC3-4CF7-9E39-836AA2CB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17673F-BCED-4020-9B7A-2C8CF598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937DFF-0B81-49AC-98FC-B2A2FF49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AC4599-900E-4DC6-9423-50BB0972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789E4C-565E-4EC8-A89C-2303E33E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012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39F0866-937E-49D8-9EA0-F4085D31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B82EF1-D3E5-480D-8B4D-A0D58279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4FFCAC-4A20-4F83-8487-1EFA6625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64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BC34F-7C98-48C0-B86A-F74E59A3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0BA3E4-C536-4FA0-A5C8-308C906A1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1A8D65-4A5C-4AC3-A30B-2B2EC8784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E361E1-3F53-468A-8836-5C2B59B47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7C47EA-06ED-4C47-BC23-7F1B6BE7E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6322CC-B12E-4D69-B688-5D09A1C4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28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CA5111-BFD0-4CB9-BD7B-588703BD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049CE59-57EB-4F3D-8BBA-52803FD09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354A7F-F002-492F-A9C9-34B03B4AA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9DC1E1-84EA-4EDE-BDE7-9704EDB6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6D30BC-0635-4C92-BFE8-2B73CC9E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4D2C5-17B4-439F-AF2B-8699000F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961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06154D-64FE-420D-94C7-EC0D6CD7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D142D3-C515-4B75-9711-645599850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BFD515-C44E-49A0-9CFE-1CA86A587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823292-9CF7-4FB7-B739-9B7D6422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F4C9E-A575-492A-B512-B060AD59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33CB6D-768E-485A-BBAF-8E1CFEF0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2E040A-0AE8-4E53-BDFF-0F6317E6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E61365-A14F-4AEB-B579-1DF12405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6F79FF-EE7C-4675-8C58-724132B9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95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954799-A6DE-4642-A568-90EBF37B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1BD38D-714C-40DC-89F7-4A96963E7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2406FC-B754-4794-9503-B76D61AC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CDEFD-230F-4309-A5FD-896F1301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A3ACFB-7609-4353-9537-B28CF423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219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104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32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241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54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183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55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34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1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05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3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63CA2B-AA0D-4060-8446-B5E522504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9B87BA4-B324-4C99-8CFA-6B15B3F7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0B2C15-97CE-43B4-974E-69F278C23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40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875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729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1199" y="275832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EAA9D3B-21C4-452A-A3B8-D4DB984EAAB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B895443-C851-4F2C-A245-75C97F7100F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63653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4CCAE-3A11-4E40-B951-9A05F39C0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8F8477-260D-4301-AA61-F7D9FED60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66E207-E378-455C-8BD3-6175DFF60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746511-A9E4-4EBA-9451-8C473317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CD2825-7C69-4AA4-998C-7E89CA46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96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D999EF-1789-430F-BB06-EA0A4E39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65DEFB-970B-42AA-9F4A-4F9C7A7BC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3867B6-D6D1-48A9-BE25-E9F3FFB8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590E66-4F31-4CC9-B7CD-57AF50C9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4F082-63BE-424F-9F86-BF30B1451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912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03462B-C0A3-443C-A370-F475FB51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6EC01-D097-4653-A909-D3B1B73AB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02A935-A96E-4AF8-B48D-2636CCC3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8E2FE7-4701-48C5-996F-007A0897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E64646-8D65-414C-9FE9-A7C3F11B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01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ACDBD-BDD7-4950-B370-A3DC153B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5E53FA-4FB4-40B7-8C24-E2FA7FE07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497355-55FC-4BAF-AE95-E92876AC1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CA95C3-8087-4B4A-96CC-D403CA22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20AE23-CB41-4541-A260-BE9CC0D1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9EFA89-119B-493C-833B-69EB1B3B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84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3163A-277E-4579-881F-BDBA9A3F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A9AD0F-C29F-4CFF-9C95-3B42BECFE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4E63EF-3E34-44A1-A816-27F18FD7E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625294-E134-4DF8-86C9-D9EAD3C72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4B4BF9-20F6-4665-B706-160E0AE19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0046392-CDD1-4879-9A17-9DE9AAA5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5E1B72B-B8E4-4592-85C2-CC26D3CB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C48CA86-ED8D-4ECB-A8BC-8517FD34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7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423412-2C9C-4F07-837A-3243A470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CBB06C-6735-4CEF-991E-C62A2688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AA4D0F-8751-4789-9D17-CEFE4F1B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C30031-CB42-407E-82EE-0A4352E8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380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DE1608-44D0-4401-81AD-75AD555E1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28E65E-4233-416E-AA19-1D3A540E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23409C-51B0-4AA8-841C-0D36336A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2C20C-8213-4D77-9778-191AABF3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717CF6-6C73-49AF-9996-51E9D22BD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E5EBCD-8DCF-4E48-98BB-FDFFF1447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5824AB-7181-4B60-9CC7-EEB86248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6B461F-EBE9-4E0D-8362-1CD53073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A79342-9273-4B2E-B934-382C8FD1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72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6D15A-E766-41D4-8576-82A9884F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FAABDC-309F-47B0-B718-34C5F7DD9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0341A5-A5ED-4A39-BF50-FCC7AA4FE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364ACC-F335-4CB6-AACB-D2EB8181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92110C-C515-4005-84A4-823A1967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8F0C6A-B30F-488B-A80F-F563F32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48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10DCD-93BD-41E0-990B-C05EBCD4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5082C46-EFB7-4619-976F-6FA6725FC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BA0D03-5C0A-4E2B-9383-CC08AD457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2D28D6-A681-42EF-A7C4-8F5751BE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C40A2F-6DD3-4FFC-ABC0-E26B67D7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57E5E2-557E-4EA4-86A4-D4503F1E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959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EE6C3-8A1D-4D86-91F6-783F6F51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40CC75-5B63-4DFA-8F1F-C89EC2BD1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F8572-7332-4A2A-81D9-D97B1A56C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C5D9A5-EC84-4F75-BA31-4792DCEE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4DC4C2-AF2F-4747-A118-1806F730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319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705C7CA-AE14-434E-88B8-34F20F0AA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9B3140-99F1-4A91-AF99-C52ADD862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5326D1-BDE9-4A19-9C2B-763DFDA25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1E746E-D037-487C-BB29-53471F91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2FBB21-ADAA-4914-A09C-EC2CC67A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2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1199" y="275826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EAA9D3B-21C4-452A-A3B8-D4DB984EAAB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B895443-C851-4F2C-A245-75C97F7100F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53722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377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803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10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23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1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5B78BD-F1B2-49D5-97F2-77165328D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80E0E2-66C2-4809-8668-1D9F544B8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F97711-1326-4E41-954B-683087494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128AAF-FF3B-4FB1-AFCB-0A54E90A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835058-1EEE-4E80-BB29-9E7102A8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FEC3BC-D4EC-491C-AA3A-9B2E81AF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99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768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543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079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244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288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624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3AA991-EA4B-4A97-9B69-93DEA668140B}" type="datetime1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9/2/2019</a:t>
            </a:fld>
            <a:endParaRPr lang="en-US" sz="1247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17F5-0CB2-4276-8047-C4B83678699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sz="1247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5541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1199" y="275829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EAA9D3B-21C4-452A-A3B8-D4DB984EAAB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B895443-C851-4F2C-A245-75C97F7100F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1703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08180E6-353F-4EC1-A423-85B69F30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D59E2E-4A10-4573-8E47-699D70EB4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B787A8-87CC-4249-8A14-D860379B2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5E509-45AF-4048-9109-13AAB4B29D30}" type="datetimeFigureOut">
              <a:rPr lang="en-US" smtClean="0"/>
              <a:t>9/2/2019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1B710-2C8D-4A0F-861B-BBECCA57B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FE409D-864A-44B2-8BD1-D3579941D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9EE21-5954-4A45-A4C4-FC3B9C1A8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C59B6-9BA7-4969-808C-19BDAC82998A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2A7FA-6E24-4B52-9A4E-F90E66197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28E49-EB31-4269-AB36-2C3DB53C96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597BF-4E3E-4346-90A7-C11F62CF58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C5A8-60D4-4E06-92B3-62ABD6D75C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71B04-4E43-44F5-9BE6-D46A2C121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6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65202C-BE0E-4AA8-BB9F-FDAFC416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B1DC81-B208-4CB3-B887-C91F38B6A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E3DC2E-6B3E-4ED2-8772-86EC0C20D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50094-18F3-4493-80E7-513759FF90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0637E-96F8-4892-B51E-548919E70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0CA6D8-2043-4C8C-8D99-BE5BB023E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E83EA-3183-46B3-AFB2-99633BB633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3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6CF1C-663B-4501-AC46-CCE5C877CB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FA903-7EB0-4C8A-9AF5-AE4299C521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7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68576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C6BA98E-D23E-4C90-A3F9-B48A1ED4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42B35C-58C9-432A-9CFD-92A710AC7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3120AC-ED25-4FA2-8FCB-481CE19FB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DE8BC-C349-42F3-BFD7-712FE5D6E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1767D1-7CF0-4233-A07D-F35360DAF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DD8E99-31FC-4262-B822-E21A858FF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96DB-984B-4497-9143-ACB8ADB378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B634C-7008-45A1-BE8C-29A9C47E8A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0E2EF-0072-4FDD-A889-D686B62F3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3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8.png"/><Relationship Id="rId5" Type="http://schemas.openxmlformats.org/officeDocument/2006/relationships/image" Target="../media/image76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7CACF8A-FA65-4C4C-BA22-B484D7C6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t="44891" b="28105"/>
          <a:stretch/>
        </p:blipFill>
        <p:spPr>
          <a:xfrm>
            <a:off x="0" y="4967897"/>
            <a:ext cx="12545286" cy="224971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A001FCB-B59A-4B0C-9B4B-E56DE30FF9F3}"/>
              </a:ext>
            </a:extLst>
          </p:cNvPr>
          <p:cNvSpPr/>
          <p:nvPr/>
        </p:nvSpPr>
        <p:spPr>
          <a:xfrm>
            <a:off x="172577" y="5631089"/>
            <a:ext cx="3514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Presented in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SIDI International Conference 2019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Surabaya, September 2</a:t>
            </a:r>
            <a:r>
              <a:rPr kumimoji="0" lang="en-US" altLang="en-US" b="1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2019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33754" y="5687764"/>
            <a:ext cx="28911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1080249" y="9111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283645-7FC5-4BE7-8B9E-D5BB0D2F4C6C}"/>
              </a:ext>
            </a:extLst>
          </p:cNvPr>
          <p:cNvSpPr/>
          <p:nvPr/>
        </p:nvSpPr>
        <p:spPr>
          <a:xfrm>
            <a:off x="0" y="0"/>
            <a:ext cx="1740665" cy="1019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EF5D93-322B-4C1A-9C05-4145CF52DF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2432" y="291909"/>
            <a:ext cx="2155634" cy="87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58D7B1-AF05-4242-85A7-A5B08265AD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493" y="75127"/>
            <a:ext cx="1075930" cy="11835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FF978E7-E043-4FF6-AB95-3725C896CA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5" y="1675891"/>
            <a:ext cx="3170260" cy="3910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7778C92-9465-4EF9-B4F5-E6CDBE608448}"/>
              </a:ext>
            </a:extLst>
          </p:cNvPr>
          <p:cNvSpPr/>
          <p:nvPr/>
        </p:nvSpPr>
        <p:spPr>
          <a:xfrm>
            <a:off x="4183912" y="1975853"/>
            <a:ext cx="6222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Primary Speech</a:t>
            </a:r>
            <a:endParaRPr kumimoji="0" lang="en-US" altLang="en-US" sz="7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6F10EC-7516-44EE-9AD5-B2860DDE1F39}"/>
              </a:ext>
            </a:extLst>
          </p:cNvPr>
          <p:cNvSpPr/>
          <p:nvPr/>
        </p:nvSpPr>
        <p:spPr>
          <a:xfrm>
            <a:off x="4183912" y="3026733"/>
            <a:ext cx="6567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SIDI International Conference 2019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5095F9-C7AB-49F0-BD81-1610307B1F57}"/>
              </a:ext>
            </a:extLst>
          </p:cNvPr>
          <p:cNvSpPr/>
          <p:nvPr/>
        </p:nvSpPr>
        <p:spPr>
          <a:xfrm>
            <a:off x="4183912" y="3943347"/>
            <a:ext cx="59958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en-US" sz="2400" dirty="0">
                <a:solidFill>
                  <a:srgbClr val="22222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Admiral ( Ret ) Prof . Dr. Marsetio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Expert Staff to the Minister of Tourism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3C72C0-226A-423A-B54C-D5B88B87E4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517045"/>
            <a:ext cx="1258248" cy="125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7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F73460-0618-448E-9663-DF0FC280B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71"/>
          <a:stretch/>
        </p:blipFill>
        <p:spPr>
          <a:xfrm>
            <a:off x="196023" y="3006391"/>
            <a:ext cx="5712689" cy="35714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27D6BD-DD07-4239-9BF2-E6F2EDD84C55}"/>
              </a:ext>
            </a:extLst>
          </p:cNvPr>
          <p:cNvSpPr/>
          <p:nvPr/>
        </p:nvSpPr>
        <p:spPr>
          <a:xfrm>
            <a:off x="1450242" y="2230579"/>
            <a:ext cx="3613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The development of foreign tourists</a:t>
            </a:r>
          </a:p>
          <a:p>
            <a:pPr algn="ctr"/>
            <a:r>
              <a:rPr lang="en-US" b="1" dirty="0"/>
              <a:t>(2017 –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3E3374-3648-45E0-AB18-BBE220A0DF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83" t="24018" r="7010"/>
          <a:stretch/>
        </p:blipFill>
        <p:spPr>
          <a:xfrm>
            <a:off x="6076242" y="3097651"/>
            <a:ext cx="5874805" cy="3358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086B9A-A9AE-4D84-A5AB-D6534010370C}"/>
              </a:ext>
            </a:extLst>
          </p:cNvPr>
          <p:cNvSpPr txBox="1"/>
          <p:nvPr/>
        </p:nvSpPr>
        <p:spPr>
          <a:xfrm flipH="1">
            <a:off x="6034022" y="3926670"/>
            <a:ext cx="10008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Chinese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440859-6322-4906-A6EF-741B5F050578}"/>
              </a:ext>
            </a:extLst>
          </p:cNvPr>
          <p:cNvSpPr txBox="1"/>
          <p:nvPr/>
        </p:nvSpPr>
        <p:spPr>
          <a:xfrm flipH="1">
            <a:off x="6034022" y="4623257"/>
            <a:ext cx="10008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Singapore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764EF18-7DCB-4564-9F5B-67A323EED250}"/>
              </a:ext>
            </a:extLst>
          </p:cNvPr>
          <p:cNvSpPr/>
          <p:nvPr/>
        </p:nvSpPr>
        <p:spPr>
          <a:xfrm>
            <a:off x="7162931" y="2230578"/>
            <a:ext cx="3408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foreign tourists visiting Indonesia </a:t>
            </a:r>
          </a:p>
          <a:p>
            <a:pPr algn="ctr"/>
            <a:r>
              <a:rPr lang="en-US" b="1" dirty="0"/>
              <a:t>according to nationality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7F5846-EED9-46CD-BFAA-17B46EBD8C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172858" cy="18709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FF73D1-FFE7-4142-914C-9FF8A8D2FC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2195" y="512246"/>
            <a:ext cx="2809228" cy="11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167C0E-3017-4290-B504-6DAB41612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3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xmlns="" id="{050B3A22-5C10-4C9C-881F-EC14F35A9E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38973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Acrobat Document" r:id="rId4" imgW="9144000" imgH="5143500" progId="AcroExch.Document.7">
                  <p:embed/>
                </p:oleObj>
              </mc:Choice>
              <mc:Fallback>
                <p:oleObj name="Acrobat Document" r:id="rId4" imgW="9144000" imgH="5143500" progId="AcroExch.Document.7">
                  <p:embed/>
                  <p:pic>
                    <p:nvPicPr>
                      <p:cNvPr id="235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366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lternatif Cawapres dan Kabinet Kerja II  Presiden Joko Widodo Periode 2019-2024">
            <a:extLst>
              <a:ext uri="{FF2B5EF4-FFF2-40B4-BE49-F238E27FC236}">
                <a16:creationId xmlns:a16="http://schemas.microsoft.com/office/drawing/2014/main" xmlns="" id="{EC4EFCC5-BCB7-4B06-84DB-816CE647F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76"/>
          <a:stretch/>
        </p:blipFill>
        <p:spPr bwMode="auto">
          <a:xfrm>
            <a:off x="-715093" y="1712686"/>
            <a:ext cx="7882020" cy="503935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16BE2C5-ADD0-4C8C-A6A1-F9A312A9F71D}"/>
              </a:ext>
            </a:extLst>
          </p:cNvPr>
          <p:cNvSpPr/>
          <p:nvPr/>
        </p:nvSpPr>
        <p:spPr>
          <a:xfrm>
            <a:off x="1459575" y="309157"/>
            <a:ext cx="1073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Indonesia Vision 2019-2024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4887038-7576-46E3-9EBA-0DC9CCCEF385}"/>
              </a:ext>
            </a:extLst>
          </p:cNvPr>
          <p:cNvSpPr/>
          <p:nvPr/>
        </p:nvSpPr>
        <p:spPr>
          <a:xfrm>
            <a:off x="4992258" y="1509486"/>
            <a:ext cx="706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Presidential vision and mission for 2019-2024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Sentul convention center in Bogor, Indonesia on July 14, 2019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9D57FC7-5512-46E7-AB05-90ADEAE168D3}"/>
              </a:ext>
            </a:extLst>
          </p:cNvPr>
          <p:cNvSpPr/>
          <p:nvPr/>
        </p:nvSpPr>
        <p:spPr>
          <a:xfrm>
            <a:off x="5359400" y="2602549"/>
            <a:ext cx="6629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five key inter-related subject that will be the government’s main focus of attention in Joko Widodo’s second period: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F3D8CA-1FB4-457A-A835-F3BE8846AF56}"/>
              </a:ext>
            </a:extLst>
          </p:cNvPr>
          <p:cNvSpPr/>
          <p:nvPr/>
        </p:nvSpPr>
        <p:spPr>
          <a:xfrm>
            <a:off x="6603379" y="4123298"/>
            <a:ext cx="49406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Reforming the bureaucracy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 development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 realization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of human capital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efficient us of the state budget</a:t>
            </a:r>
          </a:p>
        </p:txBody>
      </p:sp>
    </p:spTree>
    <p:extLst>
      <p:ext uri="{BB962C8B-B14F-4D97-AF65-F5344CB8AC3E}">
        <p14:creationId xmlns:p14="http://schemas.microsoft.com/office/powerpoint/2010/main" val="400179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CAB9A3-7FB4-4783-85F2-02C790B57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6" t="10256" r="6923" b="495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39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E7994D-837E-4DCA-B2B4-D786C09E2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3" t="9231" r="6730" b="46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4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A7CFF6-2E52-4804-917C-DD470648E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7" t="9232" r="6443" b="37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4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01EBEC-6F28-42EE-A794-A05488B21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8" t="9744" r="6635" b="5640"/>
          <a:stretch/>
        </p:blipFill>
        <p:spPr>
          <a:xfrm>
            <a:off x="0" y="0"/>
            <a:ext cx="12192000" cy="68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57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B0813D-94B6-43C2-9BF7-E19A8BBF4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3C512F97-148C-4E81-B764-6210B7F67E9D}"/>
              </a:ext>
            </a:extLst>
          </p:cNvPr>
          <p:cNvSpPr/>
          <p:nvPr/>
        </p:nvSpPr>
        <p:spPr>
          <a:xfrm>
            <a:off x="-2224929" y="-2374081"/>
            <a:ext cx="17045829" cy="10338210"/>
          </a:xfrm>
          <a:custGeom>
            <a:avLst/>
            <a:gdLst>
              <a:gd name="connsiteX0" fmla="*/ 13804900 w 13881100"/>
              <a:gd name="connsiteY0" fmla="*/ 444500 h 7315200"/>
              <a:gd name="connsiteX1" fmla="*/ 11455400 w 13881100"/>
              <a:gd name="connsiteY1" fmla="*/ 1905000 h 7315200"/>
              <a:gd name="connsiteX2" fmla="*/ 10896600 w 13881100"/>
              <a:gd name="connsiteY2" fmla="*/ 3517900 h 7315200"/>
              <a:gd name="connsiteX3" fmla="*/ 9410700 w 13881100"/>
              <a:gd name="connsiteY3" fmla="*/ 3657600 h 7315200"/>
              <a:gd name="connsiteX4" fmla="*/ 6070600 w 13881100"/>
              <a:gd name="connsiteY4" fmla="*/ 5651500 h 7315200"/>
              <a:gd name="connsiteX5" fmla="*/ 4394200 w 13881100"/>
              <a:gd name="connsiteY5" fmla="*/ 7226300 h 7315200"/>
              <a:gd name="connsiteX6" fmla="*/ 228600 w 13881100"/>
              <a:gd name="connsiteY6" fmla="*/ 7315200 h 7315200"/>
              <a:gd name="connsiteX7" fmla="*/ 0 w 13881100"/>
              <a:gd name="connsiteY7" fmla="*/ 76200 h 7315200"/>
              <a:gd name="connsiteX8" fmla="*/ 13881100 w 13881100"/>
              <a:gd name="connsiteY8" fmla="*/ 0 h 7315200"/>
              <a:gd name="connsiteX9" fmla="*/ 13766800 w 13881100"/>
              <a:gd name="connsiteY9" fmla="*/ 482600 h 7315200"/>
              <a:gd name="connsiteX10" fmla="*/ 13804900 w 13881100"/>
              <a:gd name="connsiteY10" fmla="*/ 44450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81100" h="7315200">
                <a:moveTo>
                  <a:pt x="13804900" y="444500"/>
                </a:moveTo>
                <a:lnTo>
                  <a:pt x="11455400" y="1905000"/>
                </a:lnTo>
                <a:lnTo>
                  <a:pt x="10896600" y="3517900"/>
                </a:lnTo>
                <a:lnTo>
                  <a:pt x="9410700" y="3657600"/>
                </a:lnTo>
                <a:lnTo>
                  <a:pt x="6070600" y="5651500"/>
                </a:lnTo>
                <a:lnTo>
                  <a:pt x="4394200" y="7226300"/>
                </a:lnTo>
                <a:lnTo>
                  <a:pt x="228600" y="7315200"/>
                </a:lnTo>
                <a:lnTo>
                  <a:pt x="0" y="76200"/>
                </a:lnTo>
                <a:lnTo>
                  <a:pt x="13881100" y="0"/>
                </a:lnTo>
                <a:lnTo>
                  <a:pt x="13766800" y="482600"/>
                </a:lnTo>
                <a:lnTo>
                  <a:pt x="13804900" y="444500"/>
                </a:lnTo>
                <a:close/>
              </a:path>
            </a:pathLst>
          </a:cu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AAAAA-91A2-4BF5-8642-DC97CEEC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Evaluasi</a:t>
            </a:r>
            <a:r>
              <a:rPr lang="en-US" sz="4000" b="1" dirty="0"/>
              <a:t> Wonderful Sail To Indonesia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7757CE-2C5B-4E0A-B121-822F6275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39812"/>
            <a:ext cx="7200899" cy="3128169"/>
          </a:xfrm>
        </p:spPr>
        <p:txBody>
          <a:bodyPr>
            <a:normAutofit fontScale="92500" lnSpcReduction="20000"/>
          </a:bodyPr>
          <a:lstStyle/>
          <a:p>
            <a:pPr marL="465138" indent="-465138">
              <a:buNone/>
              <a:tabLst>
                <a:tab pos="465138" algn="l"/>
              </a:tabLst>
            </a:pPr>
            <a:r>
              <a:rPr lang="en-US" sz="2800" dirty="0"/>
              <a:t>1. 	Inviting Yachts come to Indonesia.</a:t>
            </a:r>
          </a:p>
          <a:p>
            <a:pPr marL="465138" indent="-465138">
              <a:buNone/>
              <a:tabLst>
                <a:tab pos="465138" algn="l"/>
              </a:tabLst>
            </a:pPr>
            <a:r>
              <a:rPr lang="en-US" sz="2800" dirty="0"/>
              <a:t>2. 	Presidential Decree 105/2015</a:t>
            </a:r>
          </a:p>
          <a:p>
            <a:pPr marL="465138" indent="-465138">
              <a:buNone/>
              <a:tabLst>
                <a:tab pos="465138" algn="l"/>
              </a:tabLst>
            </a:pPr>
            <a:r>
              <a:rPr lang="en-US" sz="2800" dirty="0"/>
              <a:t>3. 	Ease Regulations, pre Entry Documentation, on line system, for </a:t>
            </a:r>
            <a:r>
              <a:rPr lang="en-US" sz="2800" dirty="0" err="1"/>
              <a:t>Persin</a:t>
            </a:r>
            <a:r>
              <a:rPr lang="en-US" sz="2800" dirty="0"/>
              <a:t> and Vessel.</a:t>
            </a:r>
          </a:p>
          <a:p>
            <a:pPr marL="465138" indent="-465138">
              <a:buNone/>
              <a:tabLst>
                <a:tab pos="465138" algn="l"/>
              </a:tabLst>
            </a:pPr>
            <a:r>
              <a:rPr lang="en-US" sz="2800" dirty="0"/>
              <a:t>4. 	Stated 21 Entry and Exit for viait8ng Yachts</a:t>
            </a:r>
          </a:p>
          <a:p>
            <a:pPr marL="465138" indent="-465138">
              <a:buNone/>
              <a:tabLst>
                <a:tab pos="465138" algn="l"/>
              </a:tabLst>
            </a:pPr>
            <a:r>
              <a:rPr lang="en-US" sz="2800" dirty="0"/>
              <a:t>5. 	169 countries FREE Visa</a:t>
            </a:r>
          </a:p>
          <a:p>
            <a:pPr marL="465138" indent="-465138">
              <a:buNone/>
              <a:tabLst>
                <a:tab pos="465138" algn="l"/>
              </a:tabLst>
            </a:pPr>
            <a:r>
              <a:rPr lang="en-US" sz="2800" dirty="0"/>
              <a:t>6. 	More than 200 stop points have been visited by yachts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CE1AFFD-CDBF-4CD9-9DF9-DEA4F4E4C890}"/>
              </a:ext>
            </a:extLst>
          </p:cNvPr>
          <p:cNvSpPr txBox="1">
            <a:spLocks/>
          </p:cNvSpPr>
          <p:nvPr/>
        </p:nvSpPr>
        <p:spPr>
          <a:xfrm>
            <a:off x="0" y="3863181"/>
            <a:ext cx="44835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138" indent="-465138">
              <a:buFont typeface="Arial" panose="020B0604020202020204" pitchFamily="34" charset="0"/>
              <a:buNone/>
              <a:tabLst>
                <a:tab pos="465138" algn="l"/>
              </a:tabLst>
            </a:pPr>
            <a:r>
              <a:rPr lang="en-US" sz="2800" dirty="0"/>
              <a:t>7. 	We have Yacht Rallies circumnavigating all over Indonesia.</a:t>
            </a:r>
          </a:p>
          <a:p>
            <a:pPr marL="465138" indent="-465138">
              <a:buFont typeface="Arial" panose="020B0604020202020204" pitchFamily="34" charset="0"/>
              <a:buNone/>
              <a:tabLst>
                <a:tab pos="465138" algn="l"/>
              </a:tabLst>
            </a:pPr>
            <a:r>
              <a:rPr lang="en-US" sz="2800" dirty="0"/>
              <a:t>8. 	We have beautiful People. Culture and Nature.</a:t>
            </a:r>
          </a:p>
        </p:txBody>
      </p:sp>
    </p:spTree>
    <p:extLst>
      <p:ext uri="{BB962C8B-B14F-4D97-AF65-F5344CB8AC3E}">
        <p14:creationId xmlns:p14="http://schemas.microsoft.com/office/powerpoint/2010/main" val="79751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24BEE2-973F-48EA-A2D3-B6277AB5F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11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153" y="0"/>
            <a:ext cx="1506071" cy="112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ma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152" y="172132"/>
            <a:ext cx="1919065" cy="239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2471726" y="533051"/>
            <a:ext cx="62170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Name: Admiral ( Ret ) Prof . Dr.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Marsetio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Defense Science Professor at Indonesia Defense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NIDN:4703125601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0260" y="2632044"/>
            <a:ext cx="4571998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Military Education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Indonesian Naval Academy 26/1981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Adhi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Makayasa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Recipient 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Operation School ( Netherlands,1986)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ISC Royal Naval College(UK,1991)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Naval Command and Staff College XXXIV/1996 (Dharma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Wiratama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Recipient 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Indonesian Armed Forces Command and Staff College XXVIII/2001(Best Graduate)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Naval Operation Course (Italy , 2002)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National Resilience Institute 37/2004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Wibawa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Seroja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Nugraha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Recipient 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Senior Executive Course/APCSS (Hawaii , the U. S.,2007)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Harvard Kennedy School 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Boston,the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U. S.,2014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566259" y="1405354"/>
            <a:ext cx="5112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Last education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Doctoral Program from Gajah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Mada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University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71726" y="460422"/>
            <a:ext cx="5879522" cy="133826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5155" y="3036627"/>
            <a:ext cx="5881245" cy="184943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5155" y="3660085"/>
            <a:ext cx="5421313" cy="159861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13"/>
          <p:cNvSpPr>
            <a:spLocks noChangeArrowheads="1"/>
          </p:cNvSpPr>
          <p:nvPr/>
        </p:nvSpPr>
        <p:spPr bwMode="auto">
          <a:xfrm>
            <a:off x="4917367" y="2632044"/>
            <a:ext cx="3087850" cy="200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Previous Positions</a:t>
            </a:r>
          </a:p>
          <a:p>
            <a:pPr marL="285750" marR="0" lvl="0" indent="-285750" algn="l" defTabSz="914400" rtl="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Commander 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Tanjung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Pinang Main Naval Base</a:t>
            </a:r>
          </a:p>
          <a:p>
            <a:pPr marL="285750" marR="0" lvl="0" indent="-285750" algn="l" defTabSz="914400" rtl="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Deputy Assistant for Operations to the TNI Chief</a:t>
            </a:r>
          </a:p>
          <a:p>
            <a:pPr marL="285750" marR="0" lvl="0" indent="-285750" algn="l" defTabSz="914400" rtl="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Commander , Military Sealift Command</a:t>
            </a:r>
          </a:p>
          <a:p>
            <a:pPr marL="285750" marR="0" lvl="0" indent="-285750" algn="l" defTabSz="914400" rtl="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Commander, Western Fleet Command,</a:t>
            </a:r>
          </a:p>
          <a:p>
            <a:pPr marL="285750" marR="0" lvl="0" indent="-285750" algn="l" defTabSz="914400" rtl="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Vice Chief of Navy</a:t>
            </a:r>
          </a:p>
          <a:p>
            <a:pPr marL="285750" marR="0" lvl="0" indent="-285750" algn="l" defTabSz="914400" rtl="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Chief of Navy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917363" y="4678373"/>
            <a:ext cx="3433885" cy="175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Current Positions</a:t>
            </a:r>
          </a:p>
          <a:p>
            <a:pPr marL="228600" marR="0" lvl="0" indent="-22860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Special Envoy to IMO in London</a:t>
            </a:r>
          </a:p>
          <a:p>
            <a:pPr marL="228600" marR="0" lvl="0" indent="-22860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Senior Adviser to the Coordinating Minister for Maritime Affairs</a:t>
            </a:r>
          </a:p>
          <a:p>
            <a:pPr marL="228600" marR="0" lvl="0" indent="-22860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Expert Staff to the Minister of Tourism</a:t>
            </a:r>
          </a:p>
          <a:p>
            <a:pPr marL="228600" marR="0" lvl="0" indent="-22860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Chairman of the Board, Indonesian Classification Bureau(BKI )</a:t>
            </a:r>
          </a:p>
          <a:p>
            <a:pPr marL="228600" marR="0" lvl="0" indent="-22860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Chairman of the Development Acceleration Team for Central Kalimantan ( candidate for Indonesia’s Capital City 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701794" y="2632044"/>
            <a:ext cx="3490206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Academic Experience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Visiting Professor at Naval Postgraduate School , Monterey , the U. S.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Speakers in national and international seminars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Lecturer at National Resilience Institute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Lecturer at Indonesian Armed Forces Command and Staff College, Service Command and Staff College, and Staff and Leadership School , Ministry of Foreign Affairs.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Lecturer at Indonesia Defense University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Lecturer at Public and Private Universities</a:t>
            </a:r>
          </a:p>
          <a:p>
            <a:pPr marL="228600" marR="0" lvl="0" indent="-22860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78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F6CA60-376F-40AC-976E-98BEF683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A02430-6DED-49BF-A46D-740F9D721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9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AAE2C3-7E53-4C4A-B8AE-6F9CD259C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0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D6E672-27F5-4913-B86B-92C69B06E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2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0AED89-BF57-4AEA-8797-31549F8BA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2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1009F1-EB2A-4676-9456-2030D5F49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50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20D0151-5275-493F-BA88-6C5935A2A53F}"/>
              </a:ext>
            </a:extLst>
          </p:cNvPr>
          <p:cNvGrpSpPr/>
          <p:nvPr/>
        </p:nvGrpSpPr>
        <p:grpSpPr>
          <a:xfrm>
            <a:off x="105509" y="2180492"/>
            <a:ext cx="12086491" cy="3153507"/>
            <a:chOff x="0" y="1664676"/>
            <a:chExt cx="13968699" cy="38920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2A5C465-E08A-4BE4-8856-B3114F563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4676"/>
              <a:ext cx="6919219" cy="38920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C743873-2EC1-4008-9A6F-59D2ECEF6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480" y="1664676"/>
              <a:ext cx="6919219" cy="3892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458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98B89E-2463-4C29-9E53-7A4646C12CB6}"/>
              </a:ext>
            </a:extLst>
          </p:cNvPr>
          <p:cNvSpPr/>
          <p:nvPr/>
        </p:nvSpPr>
        <p:spPr>
          <a:xfrm>
            <a:off x="1342625" y="626433"/>
            <a:ext cx="95067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INDONESIA IS ATTENDING </a:t>
            </a:r>
          </a:p>
          <a:p>
            <a:pPr algn="ctr"/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TO THE CONFERENCE OF TOURISM VESSELS OF CLIA-360 CRUISE AUSTRALASIA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BDAECA-0E72-473C-8DCB-F83AEB9A5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19" y="1607626"/>
            <a:ext cx="4926840" cy="3667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CC3A9F8-FBF1-4183-85C6-D34A5E83B365}"/>
              </a:ext>
            </a:extLst>
          </p:cNvPr>
          <p:cNvSpPr/>
          <p:nvPr/>
        </p:nvSpPr>
        <p:spPr>
          <a:xfrm>
            <a:off x="493420" y="5804429"/>
            <a:ext cx="10814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as an effort to spur the growth of the cruise ship industry in Indonesia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F21692-C0FB-4C65-AE62-04ED285E8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046" y="1607625"/>
            <a:ext cx="5685026" cy="36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45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080249" y="91118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283645-7FC5-4BE7-8B9E-D5BB0D2F4C6C}"/>
              </a:ext>
            </a:extLst>
          </p:cNvPr>
          <p:cNvSpPr/>
          <p:nvPr/>
        </p:nvSpPr>
        <p:spPr>
          <a:xfrm>
            <a:off x="0" y="0"/>
            <a:ext cx="1740665" cy="1019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58D7B1-AF05-4242-85A7-A5B08265AD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493" y="75127"/>
            <a:ext cx="1075930" cy="11835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CA1798-FD96-414F-9EEC-8FF265A66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191" y="3276600"/>
            <a:ext cx="3197226" cy="319722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7B4350-ED82-4BFD-B5AB-F1918CFD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448" y="0"/>
            <a:ext cx="3723351" cy="372335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E30F90-A267-40E4-9C3D-871BD93EF8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6597" y="291908"/>
            <a:ext cx="3911469" cy="1587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9E8E08-DC2E-42D0-95B4-B0B6AF1669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119"/>
          <a:stretch/>
        </p:blipFill>
        <p:spPr>
          <a:xfrm>
            <a:off x="5677060" y="2616200"/>
            <a:ext cx="6514940" cy="3857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57B2A5-CB51-4938-B0DC-CA83319AA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616200"/>
            <a:ext cx="5677061" cy="38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85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EB075A-998E-4374-9A8B-1AEF97E95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40" y="1593348"/>
            <a:ext cx="6793735" cy="37293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2A446AD-02A2-4A27-A6E1-B5032630BB54}"/>
              </a:ext>
            </a:extLst>
          </p:cNvPr>
          <p:cNvSpPr/>
          <p:nvPr/>
        </p:nvSpPr>
        <p:spPr>
          <a:xfrm>
            <a:off x="323435" y="1619477"/>
            <a:ext cx="45680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Presidential Decree</a:t>
            </a:r>
          </a:p>
          <a:p>
            <a:r>
              <a:rPr lang="en-US" sz="3600" b="1" dirty="0"/>
              <a:t>Number 6 of 2017</a:t>
            </a:r>
          </a:p>
          <a:p>
            <a:r>
              <a:rPr lang="en-US" sz="2400" dirty="0"/>
              <a:t>concerning the Determination of the Outer Islands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805E4A22-753B-4F34-90B3-01EBFE1B7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1524" y="29006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CD65E61-5E48-4355-A81A-26F36195D7B9}"/>
              </a:ext>
            </a:extLst>
          </p:cNvPr>
          <p:cNvSpPr/>
          <p:nvPr/>
        </p:nvSpPr>
        <p:spPr>
          <a:xfrm>
            <a:off x="2519326" y="316138"/>
            <a:ext cx="65286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/>
              <a:t>The Outer Islands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00A273E-A57B-4666-8F02-627A56F082C3}"/>
              </a:ext>
            </a:extLst>
          </p:cNvPr>
          <p:cNvSpPr/>
          <p:nvPr/>
        </p:nvSpPr>
        <p:spPr>
          <a:xfrm>
            <a:off x="323435" y="3672906"/>
            <a:ext cx="4391783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Establish 111 Islands as Outermost Islands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CA46ED-F443-4BF2-AC55-0B987AFACBE4}"/>
              </a:ext>
            </a:extLst>
          </p:cNvPr>
          <p:cNvSpPr/>
          <p:nvPr/>
        </p:nvSpPr>
        <p:spPr>
          <a:xfrm>
            <a:off x="9330718" y="1720256"/>
            <a:ext cx="227004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The Outer Islands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3B7CA818-9412-45F3-A42F-E28443F4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36" y="5377790"/>
            <a:ext cx="2651118" cy="12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600022-36E8-4EC4-91AD-038D0111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629" y="5111238"/>
            <a:ext cx="1978192" cy="1466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79A83C-DF11-4102-A3E5-6E2F12462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35" y="5040690"/>
            <a:ext cx="1229942" cy="1537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39DBFE-19AE-4373-98F8-0D417328F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899" y="5373609"/>
            <a:ext cx="1200329" cy="1200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4D5941-E2A0-4927-BB08-51B3B535C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6673" y="5385927"/>
            <a:ext cx="1229942" cy="1229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EA7C9C-E357-4270-910F-A76C39829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2447" y="5390214"/>
            <a:ext cx="1842386" cy="12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4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974850" y="295277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Indonesia is an archipelagic state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5348" y="1620840"/>
            <a:ext cx="4492158" cy="2144712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dirty="0"/>
              <a:t>17,499 islands</a:t>
            </a:r>
          </a:p>
          <a:p>
            <a:pPr>
              <a:defRPr/>
            </a:pPr>
            <a:r>
              <a:rPr lang="en-US" dirty="0"/>
              <a:t>A coastline of 81,000 kilometers </a:t>
            </a:r>
          </a:p>
          <a:p>
            <a:pPr>
              <a:defRPr/>
            </a:pPr>
            <a:r>
              <a:rPr lang="en-US" dirty="0"/>
              <a:t>Waters of 5,9 million square kilometers. </a:t>
            </a:r>
          </a:p>
        </p:txBody>
      </p:sp>
      <p:grpSp>
        <p:nvGrpSpPr>
          <p:cNvPr id="45060" name="Group 12"/>
          <p:cNvGrpSpPr>
            <a:grpSpLocks/>
          </p:cNvGrpSpPr>
          <p:nvPr/>
        </p:nvGrpSpPr>
        <p:grpSpPr bwMode="auto">
          <a:xfrm>
            <a:off x="8707439" y="1595438"/>
            <a:ext cx="3416300" cy="5157902"/>
            <a:chOff x="57150" y="1284288"/>
            <a:chExt cx="4476750" cy="5221283"/>
          </a:xfrm>
        </p:grpSpPr>
        <p:pic>
          <p:nvPicPr>
            <p:cNvPr id="450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8" t="17418" r="11172" b="32295"/>
            <a:stretch>
              <a:fillRect/>
            </a:stretch>
          </p:blipFill>
          <p:spPr bwMode="auto">
            <a:xfrm>
              <a:off x="57150" y="1284288"/>
              <a:ext cx="4476750" cy="5221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2" descr="http://upload.wikimedia.org/wikipedia/commons/thumb/6/68/Australia_Indonesia_Locator.svg/2000px-Australia_Indonesia_Locator.svg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0" t="8704" r="21474" b="56767"/>
            <a:stretch>
              <a:fillRect/>
            </a:stretch>
          </p:blipFill>
          <p:spPr bwMode="auto">
            <a:xfrm>
              <a:off x="827584" y="3361767"/>
              <a:ext cx="3024336" cy="107534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9" name="Rectangle 15"/>
            <p:cNvSpPr>
              <a:spLocks noChangeArrowheads="1"/>
            </p:cNvSpPr>
            <p:nvPr/>
          </p:nvSpPr>
          <p:spPr bwMode="auto">
            <a:xfrm>
              <a:off x="1835697" y="4232121"/>
              <a:ext cx="1208390" cy="329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>
                  <a:solidFill>
                    <a:prstClr val="black"/>
                  </a:solidFill>
                  <a:latin typeface="Calibri" panose="020F0502020204030204" pitchFamily="34" charset="0"/>
                </a:rPr>
                <a:t>5150 km</a:t>
              </a:r>
            </a:p>
          </p:txBody>
        </p:sp>
      </p:grpSp>
      <p:pic>
        <p:nvPicPr>
          <p:cNvPr id="45061" name="Picture 2" descr="al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1740" r="1205" b="2612"/>
          <a:stretch>
            <a:fillRect/>
          </a:stretch>
        </p:blipFill>
        <p:spPr bwMode="auto">
          <a:xfrm>
            <a:off x="5124323" y="1595438"/>
            <a:ext cx="34163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Content Placeholder 4"/>
          <p:cNvSpPr>
            <a:spLocks noGrp="1"/>
          </p:cNvSpPr>
          <p:nvPr>
            <p:ph sz="half" idx="1"/>
          </p:nvPr>
        </p:nvSpPr>
        <p:spPr>
          <a:xfrm>
            <a:off x="465348" y="4030665"/>
            <a:ext cx="7753191" cy="129698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Strategic geographical location </a:t>
            </a:r>
            <a:r>
              <a:rPr lang="en-US" altLang="en-US" sz="2400" dirty="0"/>
              <a:t>(between the Indian and Pacific Oceans and between the Asia and Australia continents)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half" idx="1"/>
          </p:nvPr>
        </p:nvSpPr>
        <p:spPr>
          <a:xfrm>
            <a:off x="465348" y="5330827"/>
            <a:ext cx="7548351" cy="129698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If compared to the map of the United States, Indonesia stretches perfectly covering the West and the East Coasts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6659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5DBF90E7-5A63-4C3E-A40A-3766D8402EAF}"/>
              </a:ext>
            </a:extLst>
          </p:cNvPr>
          <p:cNvSpPr/>
          <p:nvPr/>
        </p:nvSpPr>
        <p:spPr>
          <a:xfrm>
            <a:off x="914719" y="3226772"/>
            <a:ext cx="3492171" cy="479942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0B456262-B00F-4057-8330-70DF7D1A9D68}"/>
              </a:ext>
            </a:extLst>
          </p:cNvPr>
          <p:cNvSpPr/>
          <p:nvPr/>
        </p:nvSpPr>
        <p:spPr>
          <a:xfrm>
            <a:off x="4733852" y="3226772"/>
            <a:ext cx="3492171" cy="479942"/>
          </a:xfrm>
          <a:prstGeom prst="parallelogram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7155F5B1-DDA0-4D78-9B5F-B871798F12B9}"/>
              </a:ext>
            </a:extLst>
          </p:cNvPr>
          <p:cNvSpPr/>
          <p:nvPr/>
        </p:nvSpPr>
        <p:spPr>
          <a:xfrm>
            <a:off x="8589660" y="3226772"/>
            <a:ext cx="3492171" cy="479942"/>
          </a:xfrm>
          <a:prstGeom prst="parallelogram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360444-2657-4DCF-AC58-574DE34471CF}"/>
              </a:ext>
            </a:extLst>
          </p:cNvPr>
          <p:cNvSpPr/>
          <p:nvPr/>
        </p:nvSpPr>
        <p:spPr>
          <a:xfrm>
            <a:off x="1586696" y="3235911"/>
            <a:ext cx="2148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Marine </a:t>
            </a:r>
            <a:r>
              <a:rPr lang="fr-FR" sz="2400" dirty="0" err="1">
                <a:solidFill>
                  <a:schemeClr val="bg1"/>
                </a:solidFill>
              </a:rPr>
              <a:t>Tourism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6DF8F6C4-4131-4082-ADF5-EFEFDFAEC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A948E31-C4ED-46E1-A051-FCE3A2D7803A}"/>
              </a:ext>
            </a:extLst>
          </p:cNvPr>
          <p:cNvSpPr/>
          <p:nvPr/>
        </p:nvSpPr>
        <p:spPr>
          <a:xfrm>
            <a:off x="834346" y="921301"/>
            <a:ext cx="8012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222222"/>
                </a:solidFill>
                <a:latin typeface="Arial Narrow" panose="020B0606020202030204" pitchFamily="34" charset="0"/>
              </a:rPr>
              <a:t>Small islands provide environmental services that have high economic value, namely as a region for ongoing tourism activities, communication media, recreation areas, conservation and other types of utilization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9CCE2AB-C000-41C2-80FA-AB678B2CDB4B}"/>
              </a:ext>
            </a:extLst>
          </p:cNvPr>
          <p:cNvSpPr/>
          <p:nvPr/>
        </p:nvSpPr>
        <p:spPr>
          <a:xfrm>
            <a:off x="4011825" y="184532"/>
            <a:ext cx="4109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MARINE TOURISM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636D70D-0D58-4C7C-9A99-8AB94E995F12}"/>
              </a:ext>
            </a:extLst>
          </p:cNvPr>
          <p:cNvSpPr/>
          <p:nvPr/>
        </p:nvSpPr>
        <p:spPr>
          <a:xfrm>
            <a:off x="914719" y="2572302"/>
            <a:ext cx="79318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Types of tourism that can be developed in the area of ​​small islands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EA971D4-67B1-4DD1-9B8E-5BD47317A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5F5AA25-7570-4ED1-8F98-80EABE41D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9"/>
          <a:stretch/>
        </p:blipFill>
        <p:spPr>
          <a:xfrm>
            <a:off x="8956713" y="921301"/>
            <a:ext cx="3125118" cy="22238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840FE22-DBB2-4D81-8515-6FFDA3BC007D}"/>
              </a:ext>
            </a:extLst>
          </p:cNvPr>
          <p:cNvSpPr/>
          <p:nvPr/>
        </p:nvSpPr>
        <p:spPr>
          <a:xfrm>
            <a:off x="5229306" y="3235911"/>
            <a:ext cx="2501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</a:rPr>
              <a:t>Terrestrial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Tourism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A7E277B-3335-40A1-B415-5AAF4DEAE9D2}"/>
              </a:ext>
            </a:extLst>
          </p:cNvPr>
          <p:cNvSpPr/>
          <p:nvPr/>
        </p:nvSpPr>
        <p:spPr>
          <a:xfrm>
            <a:off x="9223902" y="3235911"/>
            <a:ext cx="2223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Cultural </a:t>
            </a:r>
            <a:r>
              <a:rPr lang="fr-FR" sz="2400" dirty="0" err="1">
                <a:solidFill>
                  <a:schemeClr val="bg1"/>
                </a:solidFill>
              </a:rPr>
              <a:t>Tourism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0952FF7-B3F3-47C9-AECD-CED887A7C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40"/>
          <a:stretch/>
        </p:blipFill>
        <p:spPr>
          <a:xfrm>
            <a:off x="914719" y="3778786"/>
            <a:ext cx="3323677" cy="29194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57FEB8E-A736-4F93-AB08-A551FF673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852" y="3778786"/>
            <a:ext cx="3369204" cy="2919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C2456DC-646F-4D72-8D44-32B0F54CE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315" y="3798179"/>
            <a:ext cx="3406904" cy="29000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CDED738-970C-4D17-BC39-CC59D77050A0}"/>
              </a:ext>
            </a:extLst>
          </p:cNvPr>
          <p:cNvSpPr/>
          <p:nvPr/>
        </p:nvSpPr>
        <p:spPr>
          <a:xfrm>
            <a:off x="8598512" y="3798179"/>
            <a:ext cx="3280363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Lembata</a:t>
            </a:r>
            <a:r>
              <a:rPr lang="en-US" sz="1400" dirty="0"/>
              <a:t> Whale Hunting </a:t>
            </a:r>
          </a:p>
          <a:p>
            <a:pPr algn="ctr"/>
            <a:r>
              <a:rPr lang="en-US" sz="1100" dirty="0"/>
              <a:t>the traditional whale hunt of </a:t>
            </a:r>
            <a:r>
              <a:rPr lang="en-US" sz="1100" dirty="0" err="1"/>
              <a:t>Lamalera</a:t>
            </a:r>
            <a:r>
              <a:rPr lang="en-US" sz="1100" dirty="0"/>
              <a:t> on Flores Island</a:t>
            </a:r>
          </a:p>
        </p:txBody>
      </p:sp>
    </p:spTree>
    <p:extLst>
      <p:ext uri="{BB962C8B-B14F-4D97-AF65-F5344CB8AC3E}">
        <p14:creationId xmlns:p14="http://schemas.microsoft.com/office/powerpoint/2010/main" val="1633600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E92207B-DF7F-4600-AC23-73BBF723A41C}"/>
              </a:ext>
            </a:extLst>
          </p:cNvPr>
          <p:cNvSpPr/>
          <p:nvPr/>
        </p:nvSpPr>
        <p:spPr>
          <a:xfrm>
            <a:off x="983557" y="426232"/>
            <a:ext cx="44250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Build Indonesia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E34ED63-BF40-4A18-9D44-DE54215722EB}"/>
              </a:ext>
            </a:extLst>
          </p:cNvPr>
          <p:cNvSpPr/>
          <p:nvPr/>
        </p:nvSpPr>
        <p:spPr>
          <a:xfrm>
            <a:off x="3199102" y="942149"/>
            <a:ext cx="84012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as a Maritime Country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0A87940-46FE-4667-97D1-A199438C7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1" y="1791508"/>
            <a:ext cx="5105399" cy="260193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6F85DB03-E440-4B68-93EA-5079A6690100}"/>
              </a:ext>
            </a:extLst>
          </p:cNvPr>
          <p:cNvSpPr/>
          <p:nvPr/>
        </p:nvSpPr>
        <p:spPr>
          <a:xfrm>
            <a:off x="625566" y="2204648"/>
            <a:ext cx="5958411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Triple-C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633A52A9-6EA7-478B-8909-A0E2CB4E240B}"/>
              </a:ext>
            </a:extLst>
          </p:cNvPr>
          <p:cNvSpPr/>
          <p:nvPr/>
        </p:nvSpPr>
        <p:spPr>
          <a:xfrm>
            <a:off x="817690" y="3129179"/>
            <a:ext cx="771526" cy="77152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FFC455C-A0E7-4AD3-9C28-74B10A442140}"/>
              </a:ext>
            </a:extLst>
          </p:cNvPr>
          <p:cNvSpPr/>
          <p:nvPr/>
        </p:nvSpPr>
        <p:spPr>
          <a:xfrm>
            <a:off x="3232439" y="3129179"/>
            <a:ext cx="771526" cy="77152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F8FAF39A-3ACA-41F8-B562-F3E4FD0E50E5}"/>
              </a:ext>
            </a:extLst>
          </p:cNvPr>
          <p:cNvSpPr/>
          <p:nvPr/>
        </p:nvSpPr>
        <p:spPr>
          <a:xfrm>
            <a:off x="5408575" y="3129179"/>
            <a:ext cx="771526" cy="77152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F2328F72-52F1-4487-BEA8-0822DCE3A9D3}"/>
              </a:ext>
            </a:extLst>
          </p:cNvPr>
          <p:cNvSpPr/>
          <p:nvPr/>
        </p:nvSpPr>
        <p:spPr>
          <a:xfrm>
            <a:off x="784353" y="3053277"/>
            <a:ext cx="83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44CC73E-B8B6-4D70-BDE5-85BE669926CF}"/>
              </a:ext>
            </a:extLst>
          </p:cNvPr>
          <p:cNvSpPr/>
          <p:nvPr/>
        </p:nvSpPr>
        <p:spPr>
          <a:xfrm>
            <a:off x="3199102" y="3053277"/>
            <a:ext cx="83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084B8D4B-16CB-4222-8B58-D5C78D9D1B6E}"/>
              </a:ext>
            </a:extLst>
          </p:cNvPr>
          <p:cNvSpPr/>
          <p:nvPr/>
        </p:nvSpPr>
        <p:spPr>
          <a:xfrm>
            <a:off x="5375238" y="3053277"/>
            <a:ext cx="83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98D0D3D-1328-4FDF-9AE1-0E2BB40A4695}"/>
              </a:ext>
            </a:extLst>
          </p:cNvPr>
          <p:cNvSpPr/>
          <p:nvPr/>
        </p:nvSpPr>
        <p:spPr>
          <a:xfrm>
            <a:off x="528717" y="3815277"/>
            <a:ext cx="1371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Contour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D1F28B3-466B-457D-82FD-FE06B179083A}"/>
              </a:ext>
            </a:extLst>
          </p:cNvPr>
          <p:cNvSpPr/>
          <p:nvPr/>
        </p:nvSpPr>
        <p:spPr>
          <a:xfrm>
            <a:off x="2899993" y="3815277"/>
            <a:ext cx="1436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Content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7DDC8DFF-9701-47C5-A230-8E1A088D38F8}"/>
              </a:ext>
            </a:extLst>
          </p:cNvPr>
          <p:cNvSpPr/>
          <p:nvPr/>
        </p:nvSpPr>
        <p:spPr>
          <a:xfrm>
            <a:off x="5104951" y="3815277"/>
            <a:ext cx="1399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D075D4F3-EE05-47D8-B278-EF42B6083148}"/>
              </a:ext>
            </a:extLst>
          </p:cNvPr>
          <p:cNvSpPr/>
          <p:nvPr/>
        </p:nvSpPr>
        <p:spPr>
          <a:xfrm>
            <a:off x="496397" y="4469296"/>
            <a:ext cx="2084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maritime approach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not continental approach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6E4BE248-784F-455D-AEEE-9F8DBC18F1B4}"/>
              </a:ext>
            </a:extLst>
          </p:cNvPr>
          <p:cNvSpPr/>
          <p:nvPr/>
        </p:nvSpPr>
        <p:spPr>
          <a:xfrm>
            <a:off x="2580499" y="4469296"/>
            <a:ext cx="1942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infrastructure in the Central and Eastern Regions of Indonesia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44059DD-526A-4CDD-8F00-C4163D114C67}"/>
              </a:ext>
            </a:extLst>
          </p:cNvPr>
          <p:cNvSpPr/>
          <p:nvPr/>
        </p:nvSpPr>
        <p:spPr>
          <a:xfrm>
            <a:off x="4693483" y="4469296"/>
            <a:ext cx="20841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the character of marine people; growing maritime awareness becomes the initial part of the maritime development code of conduct </a:t>
            </a: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83C8A5A7-C1B7-40DB-B9EE-E3936DAE4900}"/>
              </a:ext>
            </a:extLst>
          </p:cNvPr>
          <p:cNvSpPr/>
          <p:nvPr/>
        </p:nvSpPr>
        <p:spPr>
          <a:xfrm rot="5400000">
            <a:off x="6366840" y="5084225"/>
            <a:ext cx="1649394" cy="209871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F6944246-566C-4ABA-AF39-0CE190583FA5}"/>
              </a:ext>
            </a:extLst>
          </p:cNvPr>
          <p:cNvSpPr/>
          <p:nvPr/>
        </p:nvSpPr>
        <p:spPr>
          <a:xfrm>
            <a:off x="7646928" y="4704334"/>
            <a:ext cx="41946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spatial review, contents and code of conduct as a maritime vision of the nation within the framework of the Archipelago Insight as the basis for national development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6F52E7-3019-493F-ACA8-C68C927C1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85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FD933B-68E0-481A-B7E4-0E661ED89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85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193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DCD289-DF45-4486-8490-8C6C1DBDB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97"/>
          <a:stretch/>
        </p:blipFill>
        <p:spPr>
          <a:xfrm>
            <a:off x="-493486" y="2477794"/>
            <a:ext cx="7852229" cy="438020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1568ECEC-286B-4C54-8082-FE6C5DF5ADCB}"/>
              </a:ext>
            </a:extLst>
          </p:cNvPr>
          <p:cNvSpPr/>
          <p:nvPr/>
        </p:nvSpPr>
        <p:spPr>
          <a:xfrm>
            <a:off x="-1425924" y="116114"/>
            <a:ext cx="9245601" cy="5581264"/>
          </a:xfrm>
          <a:custGeom>
            <a:avLst/>
            <a:gdLst>
              <a:gd name="connsiteX0" fmla="*/ 0 w 7257143"/>
              <a:gd name="connsiteY0" fmla="*/ 2757715 h 4223657"/>
              <a:gd name="connsiteX1" fmla="*/ 537029 w 7257143"/>
              <a:gd name="connsiteY1" fmla="*/ 3512457 h 4223657"/>
              <a:gd name="connsiteX2" fmla="*/ 1828800 w 7257143"/>
              <a:gd name="connsiteY2" fmla="*/ 3846286 h 4223657"/>
              <a:gd name="connsiteX3" fmla="*/ 2888343 w 7257143"/>
              <a:gd name="connsiteY3" fmla="*/ 4107543 h 4223657"/>
              <a:gd name="connsiteX4" fmla="*/ 4339772 w 7257143"/>
              <a:gd name="connsiteY4" fmla="*/ 4151086 h 4223657"/>
              <a:gd name="connsiteX5" fmla="*/ 5471886 w 7257143"/>
              <a:gd name="connsiteY5" fmla="*/ 4093029 h 4223657"/>
              <a:gd name="connsiteX6" fmla="*/ 6734629 w 7257143"/>
              <a:gd name="connsiteY6" fmla="*/ 4223657 h 4223657"/>
              <a:gd name="connsiteX7" fmla="*/ 7257143 w 7257143"/>
              <a:gd name="connsiteY7" fmla="*/ 2264229 h 4223657"/>
              <a:gd name="connsiteX8" fmla="*/ 5631543 w 7257143"/>
              <a:gd name="connsiteY8" fmla="*/ 449943 h 4223657"/>
              <a:gd name="connsiteX9" fmla="*/ 3512457 w 7257143"/>
              <a:gd name="connsiteY9" fmla="*/ 0 h 4223657"/>
              <a:gd name="connsiteX10" fmla="*/ 304800 w 7257143"/>
              <a:gd name="connsiteY10" fmla="*/ 1190172 h 4223657"/>
              <a:gd name="connsiteX11" fmla="*/ 0 w 7257143"/>
              <a:gd name="connsiteY11" fmla="*/ 2757715 h 422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7143" h="4223657">
                <a:moveTo>
                  <a:pt x="0" y="2757715"/>
                </a:moveTo>
                <a:lnTo>
                  <a:pt x="537029" y="3512457"/>
                </a:lnTo>
                <a:lnTo>
                  <a:pt x="1828800" y="3846286"/>
                </a:lnTo>
                <a:lnTo>
                  <a:pt x="2888343" y="4107543"/>
                </a:lnTo>
                <a:lnTo>
                  <a:pt x="4339772" y="4151086"/>
                </a:lnTo>
                <a:lnTo>
                  <a:pt x="5471886" y="4093029"/>
                </a:lnTo>
                <a:lnTo>
                  <a:pt x="6734629" y="4223657"/>
                </a:lnTo>
                <a:lnTo>
                  <a:pt x="7257143" y="2264229"/>
                </a:lnTo>
                <a:lnTo>
                  <a:pt x="5631543" y="449943"/>
                </a:lnTo>
                <a:lnTo>
                  <a:pt x="3512457" y="0"/>
                </a:lnTo>
                <a:lnTo>
                  <a:pt x="304800" y="1190172"/>
                </a:lnTo>
                <a:lnTo>
                  <a:pt x="0" y="275771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15D5FE-0FD9-489C-95B3-89299AFE2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18" r="16259"/>
          <a:stretch/>
        </p:blipFill>
        <p:spPr>
          <a:xfrm>
            <a:off x="5602514" y="554135"/>
            <a:ext cx="6544120" cy="60135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27FC4A6-823B-4B19-AB46-F3C5987389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1069" y="2470022"/>
            <a:ext cx="2111614" cy="2111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B99300-DD8C-4272-861C-87B2838F0D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695"/>
          <a:stretch/>
        </p:blipFill>
        <p:spPr>
          <a:xfrm>
            <a:off x="45367" y="554135"/>
            <a:ext cx="5553388" cy="14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24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DCD289-DF45-4486-8490-8C6C1DBDB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97"/>
          <a:stretch/>
        </p:blipFill>
        <p:spPr>
          <a:xfrm>
            <a:off x="-464458" y="0"/>
            <a:ext cx="12777293" cy="712755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27FC4A6-823B-4B19-AB46-F3C5987389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01" y="130629"/>
            <a:ext cx="1103086" cy="11030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FF37A3-B3E1-436F-9536-36C837D3ED5D}"/>
              </a:ext>
            </a:extLst>
          </p:cNvPr>
          <p:cNvSpPr txBox="1"/>
          <p:nvPr/>
        </p:nvSpPr>
        <p:spPr>
          <a:xfrm>
            <a:off x="1660383" y="1337328"/>
            <a:ext cx="8527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thank you for kind attention</a:t>
            </a:r>
          </a:p>
        </p:txBody>
      </p:sp>
    </p:spTree>
    <p:extLst>
      <p:ext uri="{BB962C8B-B14F-4D97-AF65-F5344CB8AC3E}">
        <p14:creationId xmlns:p14="http://schemas.microsoft.com/office/powerpoint/2010/main" val="271429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ChangeArrowheads="1"/>
          </p:cNvSpPr>
          <p:nvPr/>
        </p:nvSpPr>
        <p:spPr bwMode="auto">
          <a:xfrm>
            <a:off x="2109787" y="242342"/>
            <a:ext cx="7972425" cy="424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id-ID" sz="2400" b="1" dirty="0">
                <a:solidFill>
                  <a:srgbClr val="0000FF"/>
                </a:solidFill>
                <a:latin typeface="Cambria" panose="02040503050406030204" pitchFamily="18" charset="0"/>
              </a:rPr>
              <a:t>Indonesia has maritime boundaries with 10 countries</a:t>
            </a:r>
            <a:endParaRPr lang="en-US" altLang="id-ID" sz="12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grpSp>
        <p:nvGrpSpPr>
          <p:cNvPr id="47107" name="Group 34"/>
          <p:cNvGrpSpPr>
            <a:grpSpLocks/>
          </p:cNvGrpSpPr>
          <p:nvPr/>
        </p:nvGrpSpPr>
        <p:grpSpPr bwMode="auto">
          <a:xfrm>
            <a:off x="198305" y="700412"/>
            <a:ext cx="11854148" cy="5541638"/>
            <a:chOff x="1200156" y="1653251"/>
            <a:chExt cx="6754630" cy="5035680"/>
          </a:xfrm>
        </p:grpSpPr>
        <p:pic>
          <p:nvPicPr>
            <p:cNvPr id="47111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6" y="1653251"/>
              <a:ext cx="6754630" cy="5035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4" b="21069"/>
            <a:stretch>
              <a:fillRect/>
            </a:stretch>
          </p:blipFill>
          <p:spPr bwMode="auto">
            <a:xfrm>
              <a:off x="2634239" y="2996952"/>
              <a:ext cx="314009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13" descr="east_tim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70" y="4777451"/>
              <a:ext cx="275218" cy="23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45"/>
            <a:stretch>
              <a:fillRect/>
            </a:stretch>
          </p:blipFill>
          <p:spPr bwMode="auto">
            <a:xfrm>
              <a:off x="7542331" y="4040771"/>
              <a:ext cx="349480" cy="27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5" name="TextBox 24"/>
            <p:cNvSpPr txBox="1">
              <a:spLocks noChangeArrowheads="1"/>
            </p:cNvSpPr>
            <p:nvPr/>
          </p:nvSpPr>
          <p:spPr bwMode="auto">
            <a:xfrm>
              <a:off x="7429199" y="3786853"/>
              <a:ext cx="252284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PNG</a:t>
              </a:r>
            </a:p>
          </p:txBody>
        </p:sp>
        <p:sp>
          <p:nvSpPr>
            <p:cNvPr id="47116" name="TextBox 25"/>
            <p:cNvSpPr txBox="1">
              <a:spLocks noChangeArrowheads="1"/>
            </p:cNvSpPr>
            <p:nvPr/>
          </p:nvSpPr>
          <p:spPr bwMode="auto">
            <a:xfrm>
              <a:off x="5831251" y="4987486"/>
              <a:ext cx="275119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RDTL</a:t>
              </a:r>
            </a:p>
          </p:txBody>
        </p:sp>
        <p:sp>
          <p:nvSpPr>
            <p:cNvPr id="47117" name="TextBox 14"/>
            <p:cNvSpPr txBox="1">
              <a:spLocks noChangeArrowheads="1"/>
            </p:cNvSpPr>
            <p:nvPr/>
          </p:nvSpPr>
          <p:spPr bwMode="auto">
            <a:xfrm>
              <a:off x="1709682" y="1988842"/>
              <a:ext cx="302006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INDIA</a:t>
              </a:r>
            </a:p>
          </p:txBody>
        </p:sp>
        <p:sp>
          <p:nvSpPr>
            <p:cNvPr id="47118" name="TextBox 16"/>
            <p:cNvSpPr txBox="1">
              <a:spLocks noChangeArrowheads="1"/>
            </p:cNvSpPr>
            <p:nvPr/>
          </p:nvSpPr>
          <p:spPr bwMode="auto">
            <a:xfrm>
              <a:off x="2357755" y="2348882"/>
              <a:ext cx="451408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THAILAND</a:t>
              </a:r>
            </a:p>
          </p:txBody>
        </p:sp>
        <p:sp>
          <p:nvSpPr>
            <p:cNvPr id="47119" name="TextBox 17"/>
            <p:cNvSpPr txBox="1">
              <a:spLocks noChangeArrowheads="1"/>
            </p:cNvSpPr>
            <p:nvPr/>
          </p:nvSpPr>
          <p:spPr bwMode="auto">
            <a:xfrm>
              <a:off x="2627784" y="2780930"/>
              <a:ext cx="455974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MALAYSIA</a:t>
              </a:r>
            </a:p>
          </p:txBody>
        </p:sp>
        <p:sp>
          <p:nvSpPr>
            <p:cNvPr id="47120" name="TextBox 19"/>
            <p:cNvSpPr txBox="1">
              <a:spLocks noChangeArrowheads="1"/>
            </p:cNvSpPr>
            <p:nvPr/>
          </p:nvSpPr>
          <p:spPr bwMode="auto">
            <a:xfrm>
              <a:off x="3011975" y="2996954"/>
              <a:ext cx="506212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SINGAPURA</a:t>
              </a:r>
            </a:p>
          </p:txBody>
        </p:sp>
        <p:sp>
          <p:nvSpPr>
            <p:cNvPr id="47121" name="TextBox 20"/>
            <p:cNvSpPr txBox="1">
              <a:spLocks noChangeArrowheads="1"/>
            </p:cNvSpPr>
            <p:nvPr/>
          </p:nvSpPr>
          <p:spPr bwMode="auto">
            <a:xfrm>
              <a:off x="3275856" y="2276874"/>
              <a:ext cx="424918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VIETNAM</a:t>
              </a:r>
            </a:p>
          </p:txBody>
        </p:sp>
        <p:sp>
          <p:nvSpPr>
            <p:cNvPr id="47122" name="TextBox 26"/>
            <p:cNvSpPr txBox="1">
              <a:spLocks noChangeArrowheads="1"/>
            </p:cNvSpPr>
            <p:nvPr/>
          </p:nvSpPr>
          <p:spPr bwMode="auto">
            <a:xfrm>
              <a:off x="5490102" y="2564906"/>
              <a:ext cx="440447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PHILIPINA</a:t>
              </a:r>
            </a:p>
          </p:txBody>
        </p:sp>
        <p:sp>
          <p:nvSpPr>
            <p:cNvPr id="47123" name="TextBox 27"/>
            <p:cNvSpPr txBox="1">
              <a:spLocks noChangeArrowheads="1"/>
            </p:cNvSpPr>
            <p:nvPr/>
          </p:nvSpPr>
          <p:spPr bwMode="auto">
            <a:xfrm>
              <a:off x="6786246" y="2852938"/>
              <a:ext cx="330837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PALAU</a:t>
              </a:r>
            </a:p>
          </p:txBody>
        </p:sp>
        <p:sp>
          <p:nvSpPr>
            <p:cNvPr id="47124" name="TextBox 28"/>
            <p:cNvSpPr txBox="1">
              <a:spLocks noChangeArrowheads="1"/>
            </p:cNvSpPr>
            <p:nvPr/>
          </p:nvSpPr>
          <p:spPr bwMode="auto">
            <a:xfrm>
              <a:off x="6354199" y="5157194"/>
              <a:ext cx="481549" cy="23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AUSTRALIA</a:t>
              </a:r>
            </a:p>
          </p:txBody>
        </p:sp>
        <p:pic>
          <p:nvPicPr>
            <p:cNvPr id="47125" name="Picture 4" descr="http://upload.wikimedia.org/wikipedia/en/thumb/4/41/Flag_of_India.svg/225px-Flag_of_India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683" y="2204864"/>
              <a:ext cx="311200" cy="2766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26" name="Picture 6" descr="http://upload.wikimedia.org/wikipedia/commons/thumb/a/a9/Flag_of_Thailand.svg/2000px-Flag_of_Thailand.sv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755" y="2564906"/>
              <a:ext cx="311933" cy="27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7" name="Picture 12" descr="http://www.worldatlas.com/webimage/flags/countrys/zzzflags/sglarge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827" y="3212978"/>
              <a:ext cx="330305" cy="294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8" name="Picture 16" descr="http://upload.wikimedia.org/wikipedia/commons/thumb/2/21/Flag_of_Vietnam.svg/2000px-Flag_of_Vietnam.sv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492897"/>
              <a:ext cx="324036" cy="28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9" name="Picture 22" descr="http://upload.wikimedia.org/wikipedia/commons/thumb/9/99/Flag_of_the_Philippines.svg/1280px-Flag_of_the_Philippines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102" y="2780928"/>
              <a:ext cx="43204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0" name="Picture 26" descr="http://upload.wikimedia.org/wikipedia/commons/thumb/4/48/Flag_of_Palau.svg/2000px-Flag_of_Palau.sv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817" y="3068960"/>
              <a:ext cx="345376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1" name="Picture 28" descr="http://upload.wikimedia.org/wikipedia/commons/thumb/8/88/Flag_of_Australia_%28converted%29.svg/2000px-Flag_of_Australia_%28converted%29.svg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997" y="4825974"/>
              <a:ext cx="462569" cy="30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08" name="Group 22"/>
          <p:cNvGrpSpPr>
            <a:grpSpLocks/>
          </p:cNvGrpSpPr>
          <p:nvPr/>
        </p:nvGrpSpPr>
        <p:grpSpPr bwMode="auto">
          <a:xfrm>
            <a:off x="10199688" y="6453188"/>
            <a:ext cx="411162" cy="406400"/>
            <a:chOff x="3854" y="3606"/>
            <a:chExt cx="267" cy="256"/>
          </a:xfrm>
        </p:grpSpPr>
        <p:pic>
          <p:nvPicPr>
            <p:cNvPr id="47109" name="Picture 23" descr="radar"/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" y="3606"/>
              <a:ext cx="267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AutoShape 24"/>
            <p:cNvSpPr>
              <a:spLocks noChangeArrowheads="1"/>
            </p:cNvSpPr>
            <p:nvPr/>
          </p:nvSpPr>
          <p:spPr bwMode="auto">
            <a:xfrm>
              <a:off x="3897" y="3627"/>
              <a:ext cx="189" cy="207"/>
            </a:xfrm>
            <a:prstGeom prst="star16">
              <a:avLst>
                <a:gd name="adj" fmla="val 3750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03" tIns="45701" rIns="91403" bIns="4570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fld id="{F1BD7297-A1EA-4F91-AED8-83CF25A8B6D5}" type="slidenum">
                <a:rPr lang="id-ID" altLang="id-ID" sz="1400" b="1">
                  <a:solidFill>
                    <a:srgbClr val="FFFFFF"/>
                  </a:solidFill>
                  <a:latin typeface="Bernard MT Condensed" panose="02050806060905020404" pitchFamily="18" charset="0"/>
                </a:rPr>
                <a:pPr algn="ctr"/>
                <a:t>4</a:t>
              </a:fld>
              <a:endParaRPr lang="id-ID" altLang="id-ID" sz="1400" b="1">
                <a:solidFill>
                  <a:srgbClr val="FFFFFF"/>
                </a:solidFill>
                <a:latin typeface="Bernard MT Condensed" panose="020508060609050204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8324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2CD933-9500-46FD-8AC3-F3BB7B95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715990" y="7939"/>
            <a:ext cx="5357446" cy="6121050"/>
          </a:xfrm>
          <a:prstGeom prst="rect">
            <a:avLst/>
          </a:prstGeom>
        </p:spPr>
      </p:pic>
      <p:sp>
        <p:nvSpPr>
          <p:cNvPr id="15" name="AutoShape 4" descr="Hasil gambar untuk anchor icon png">
            <a:extLst>
              <a:ext uri="{FF2B5EF4-FFF2-40B4-BE49-F238E27FC236}">
                <a16:creationId xmlns:a16="http://schemas.microsoft.com/office/drawing/2014/main" xmlns="" id="{7035570C-CA03-44D8-84E2-80A690B440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44461"/>
            <a:ext cx="406400" cy="3048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9E07D9B-7B23-497B-B07C-4D2AC24D3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449D1C-8BEA-452A-A4D8-6595B879A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4" r="10943"/>
          <a:stretch/>
        </p:blipFill>
        <p:spPr>
          <a:xfrm>
            <a:off x="349203" y="106126"/>
            <a:ext cx="4314654" cy="376885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2CF57A-D192-41E5-B5CD-D923CBAD2099}"/>
              </a:ext>
            </a:extLst>
          </p:cNvPr>
          <p:cNvSpPr/>
          <p:nvPr/>
        </p:nvSpPr>
        <p:spPr>
          <a:xfrm>
            <a:off x="207433" y="3429000"/>
            <a:ext cx="49302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Benedict Anderson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2D4F69E-64A9-4539-A9BD-C5AF59A478DD}"/>
              </a:ext>
            </a:extLst>
          </p:cNvPr>
          <p:cNvSpPr/>
          <p:nvPr/>
        </p:nvSpPr>
        <p:spPr>
          <a:xfrm>
            <a:off x="410633" y="4481689"/>
            <a:ext cx="68445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solidFill>
                  <a:schemeClr val="bg1"/>
                </a:solidFill>
              </a:rPr>
              <a:t>Theory of Ball Lights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625A85A5-BCF9-49AF-83B8-087AFC0A9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D3688F-8CF6-4AC1-A3D8-818D784BBEE6}"/>
              </a:ext>
            </a:extLst>
          </p:cNvPr>
          <p:cNvSpPr/>
          <p:nvPr/>
        </p:nvSpPr>
        <p:spPr>
          <a:xfrm>
            <a:off x="0" y="5481109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DEVELOPMENT RESULTS JUST TASTE BY THE CENTER,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THE REMOTE AREA FROM THE CENTER OF POWER NOT YET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4C9A73E3-F40F-4EE5-94E2-E2E6E8B83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423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707313" y="2209607"/>
            <a:ext cx="4789082" cy="487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nard MT Condensed" pitchFamily="18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06747" y="3713461"/>
            <a:ext cx="4789893" cy="677728"/>
          </a:xfrm>
          <a:prstGeom prst="round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nard MT Condensed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07313" y="3064421"/>
            <a:ext cx="4789082" cy="487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rnard MT Condensed" pitchFamily="18" charset="0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06747" y="4648655"/>
            <a:ext cx="4789893" cy="486965"/>
          </a:xfrm>
          <a:prstGeom prst="round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06747" y="5477088"/>
            <a:ext cx="4789893" cy="486965"/>
          </a:xfrm>
          <a:prstGeom prst="round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nard MT Condensed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777" y="508581"/>
            <a:ext cx="11321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Bernard MT Condensed" pitchFamily="18" charset="0"/>
                <a:ea typeface="+mn-ea"/>
                <a:cs typeface="Aharoni" pitchFamily="2" charset="-79"/>
              </a:rPr>
              <a:t>5 PILLARS OF MARITIME POLICY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935213" y="2269818"/>
            <a:ext cx="533400" cy="366713"/>
          </a:xfrm>
          <a:prstGeom prst="ellipse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굴림" pitchFamily="34" charset="-127"/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036" y="2130009"/>
            <a:ext cx="3770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935213" y="3124632"/>
            <a:ext cx="533400" cy="366713"/>
          </a:xfrm>
          <a:prstGeom prst="ellipse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굴림" pitchFamily="34" charset="-127"/>
              <a:cs typeface="Aharoni" panose="02010803020104030203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9892" y="2984823"/>
            <a:ext cx="3770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935213" y="3774184"/>
            <a:ext cx="533400" cy="3667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굴림" pitchFamily="34" charset="-127"/>
              <a:cs typeface="Aharoni" panose="02010803020104030203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9892" y="3661465"/>
            <a:ext cx="3770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935213" y="4708781"/>
            <a:ext cx="533400" cy="3667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굴림" pitchFamily="34" charset="-127"/>
              <a:cs typeface="Aharoni" panose="02010803020104030203" pitchFamily="2" charset="-79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7192" y="4568972"/>
            <a:ext cx="3770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935213" y="5537214"/>
            <a:ext cx="533400" cy="366713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굴림" pitchFamily="34" charset="-127"/>
              <a:cs typeface="Aharoni" panose="02010803020104030203" pitchFamily="2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7192" y="5397405"/>
            <a:ext cx="3770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09414" y="2160787"/>
            <a:ext cx="42979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MARITIME CULTURE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36414" y="3015601"/>
            <a:ext cx="4134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MARITIME RESOURCE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93948" y="3734687"/>
            <a:ext cx="5363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INFRASTRUCTURE &amp; MARITIME CONECTIVITY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5917" y="4599750"/>
            <a:ext cx="4761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MARITIME DIPLOMACY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81399" y="5458960"/>
            <a:ext cx="5022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MARITIME DEFENCE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50424" y="1546412"/>
            <a:ext cx="5190564" cy="4733364"/>
            <a:chOff x="7739072" y="2339270"/>
            <a:chExt cx="2547939" cy="3013117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8698" r="6442"/>
            <a:stretch>
              <a:fillRect/>
            </a:stretch>
          </p:blipFill>
          <p:spPr bwMode="auto">
            <a:xfrm>
              <a:off x="7742523" y="2339270"/>
              <a:ext cx="2517499" cy="1448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739072" y="3927565"/>
              <a:ext cx="2547939" cy="1424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52062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Gambar terkait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t="7173"/>
          <a:stretch>
            <a:fillRect/>
          </a:stretch>
        </p:blipFill>
        <p:spPr bwMode="auto">
          <a:xfrm>
            <a:off x="0" y="518888"/>
            <a:ext cx="12192000" cy="633911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052" name="AutoShape 4" descr="Hasil gambar untuk anchor icon png"/>
          <p:cNvSpPr>
            <a:spLocks noChangeAspect="1" noChangeArrowheads="1"/>
          </p:cNvSpPr>
          <p:nvPr/>
        </p:nvSpPr>
        <p:spPr bwMode="auto">
          <a:xfrm>
            <a:off x="207433" y="-144461"/>
            <a:ext cx="406400" cy="3048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990601"/>
            <a:ext cx="1066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President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Jokowi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 IMO Forum: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Committed to Making Indonesia Global Maritime Fulcrum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10400" y="1981206"/>
            <a:ext cx="487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administration that he leads, the President added, is committed to making Indonesia a Global Maritime Fulcrum, restoring the motto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Jalesveva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Jayamahe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(At sea we are victorious) and returning to the identity of the country as a maritime nation.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8000" y="5257803"/>
            <a:ext cx="11480800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President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Joko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Widodo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delivers his remarks at the building of the International Maritime Organization (IMO) in London, the United Kingdom, 19 April 2016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322" name="Picture 2" descr="Hasil gambar untuk jokowi jalesveva jayamahe di lond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801" y="2362204"/>
            <a:ext cx="5911931" cy="2489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4472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Sarasehan TNI AL 2018\K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3961">
            <a:off x="351810" y="1690388"/>
            <a:ext cx="3957447" cy="36488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TopUp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Rectangle 12"/>
          <p:cNvSpPr/>
          <p:nvPr/>
        </p:nvSpPr>
        <p:spPr>
          <a:xfrm>
            <a:off x="251580" y="1280940"/>
            <a:ext cx="11688840" cy="6667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INDONESIAN OCEAN POLICY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68161" y="1887302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PERPRES NO. 16 TAHUN 2017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t="3518" b="32983"/>
          <a:stretch/>
        </p:blipFill>
        <p:spPr>
          <a:xfrm>
            <a:off x="2768161" y="3069527"/>
            <a:ext cx="3554479" cy="323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811E35-9D3F-4C56-B3D1-E7602449D178}"/>
              </a:ext>
            </a:extLst>
          </p:cNvPr>
          <p:cNvGrpSpPr/>
          <p:nvPr/>
        </p:nvGrpSpPr>
        <p:grpSpPr>
          <a:xfrm>
            <a:off x="6907614" y="3167675"/>
            <a:ext cx="5032807" cy="3035452"/>
            <a:chOff x="1328056" y="139606"/>
            <a:chExt cx="6466116" cy="456471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5E44EA79-D2D6-4EA8-AC86-B25B57EAC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33619" t="9820" r="32190" b="6032"/>
            <a:stretch>
              <a:fillRect/>
            </a:stretch>
          </p:blipFill>
          <p:spPr bwMode="auto">
            <a:xfrm>
              <a:off x="3276602" y="139606"/>
              <a:ext cx="2808513" cy="3888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xmlns="" id="{68A68D53-893C-4F2F-AF9F-6B25A00C5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34190" t="12032" r="32762" b="6698"/>
            <a:stretch>
              <a:fillRect/>
            </a:stretch>
          </p:blipFill>
          <p:spPr bwMode="auto">
            <a:xfrm>
              <a:off x="1328056" y="1632481"/>
              <a:ext cx="2220686" cy="30718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1023F9AA-9BB8-403F-A130-4415D8795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38286" t="12032" r="34381" b="13132"/>
            <a:stretch>
              <a:fillRect/>
            </a:stretch>
          </p:blipFill>
          <p:spPr bwMode="auto">
            <a:xfrm>
              <a:off x="5608211" y="1610710"/>
              <a:ext cx="2185961" cy="304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8743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0A34A8-4724-42FA-80B6-91E5EBBA35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523" y="517794"/>
            <a:ext cx="11666666" cy="60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560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809</Words>
  <Application>Microsoft Office PowerPoint</Application>
  <PresentationFormat>Widescreen</PresentationFormat>
  <Paragraphs>143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굴림</vt:lpstr>
      <vt:lpstr>Aharoni</vt:lpstr>
      <vt:lpstr>Arial</vt:lpstr>
      <vt:lpstr>Arial</vt:lpstr>
      <vt:lpstr>Arial Narrow</vt:lpstr>
      <vt:lpstr>Bernard MT Condensed</vt:lpstr>
      <vt:lpstr>Britannic Bold</vt:lpstr>
      <vt:lpstr>Calibri</vt:lpstr>
      <vt:lpstr>Calibri Light</vt:lpstr>
      <vt:lpstr>Cambria</vt:lpstr>
      <vt:lpstr>1_Office Theme</vt:lpstr>
      <vt:lpstr>Office Theme</vt:lpstr>
      <vt:lpstr>3_Office Theme</vt:lpstr>
      <vt:lpstr>2_Office Theme</vt:lpstr>
      <vt:lpstr>10_Office Theme</vt:lpstr>
      <vt:lpstr>11_Office Theme</vt:lpstr>
      <vt:lpstr>5_Office Theme</vt:lpstr>
      <vt:lpstr>7_Office Theme</vt:lpstr>
      <vt:lpstr>Acrobat Document</vt:lpstr>
      <vt:lpstr>PowerPoint Presentation</vt:lpstr>
      <vt:lpstr>PowerPoint Presentation</vt:lpstr>
      <vt:lpstr>Indonesia is an archipelagic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Evaluasi Wonderful Sail To Indonesia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siono</dc:creator>
  <cp:lastModifiedBy>MARSETIO</cp:lastModifiedBy>
  <cp:revision>28</cp:revision>
  <dcterms:created xsi:type="dcterms:W3CDTF">2019-08-27T08:59:48Z</dcterms:created>
  <dcterms:modified xsi:type="dcterms:W3CDTF">2019-09-02T02:19:58Z</dcterms:modified>
</cp:coreProperties>
</file>